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38" d="100"/>
          <a:sy n="38" d="100"/>
        </p:scale>
        <p:origin x="-132" y="-5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&lt;Ahmed Ramadan&gt;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&lt;20/11/2022&gt;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40616"/>
            <a:ext cx="10058410" cy="4831847"/>
          </a:xfrm>
          <a:prstGeom prst="rect">
            <a:avLst/>
          </a:prstGeom>
        </p:spPr>
        <p:txBody>
          <a:bodyPr/>
          <a:lstStyle/>
          <a:p>
            <a:r>
              <a:rPr lang="en-US" sz="2400" dirty="0"/>
              <a:t>Create a training label with landing outcomes where successful = 1 &amp; failure = 0.</a:t>
            </a:r>
          </a:p>
          <a:p>
            <a:r>
              <a:rPr lang="en-US" sz="2400" dirty="0"/>
              <a:t>Outcome column has two components: ‘Mission Outcome’ ‘Landing Location’</a:t>
            </a:r>
          </a:p>
          <a:p>
            <a:r>
              <a:rPr lang="en-US" sz="2400" dirty="0"/>
              <a:t>New training label column ‘class’ with a value of 1 if ‘Mission Outcome’ is True and 0 otherwise.  Value Mapping:</a:t>
            </a:r>
          </a:p>
          <a:p>
            <a:r>
              <a:rPr lang="en-US" sz="2400" dirty="0"/>
              <a:t>True ASDS, True RTLS, &amp; True Ocean – set to -&gt; 1</a:t>
            </a:r>
          </a:p>
          <a:p>
            <a:r>
              <a:rPr lang="en-US" sz="2400" dirty="0"/>
              <a:t>None </a:t>
            </a:r>
            <a:r>
              <a:rPr lang="en-US" sz="2400" dirty="0" err="1"/>
              <a:t>None</a:t>
            </a:r>
            <a:r>
              <a:rPr lang="en-US" sz="2400" dirty="0"/>
              <a:t>, False ASDS, None ASDS, False Ocean, False RTLS – set to -&gt; 0</a:t>
            </a:r>
          </a:p>
          <a:p>
            <a:pPr marL="0" indent="0">
              <a:buNone/>
            </a:pPr>
            <a:r>
              <a:rPr lang="en-US" sz="2200" dirty="0" err="1" smtClean="0">
                <a:solidFill>
                  <a:srgbClr val="C00000"/>
                </a:solidFill>
                <a:latin typeface="Abadi" panose="020B0604020104020204" pitchFamily="34" charset="0"/>
              </a:rPr>
              <a:t>GitHub</a:t>
            </a:r>
            <a:r>
              <a:rPr lang="en-US" sz="2200" dirty="0" smtClean="0">
                <a:solidFill>
                  <a:srgbClr val="C00000"/>
                </a:solidFill>
                <a:latin typeface="Abadi" panose="020B0604020104020204" pitchFamily="34" charset="0"/>
              </a:rPr>
              <a:t> URL:</a:t>
            </a:r>
          </a:p>
          <a:p>
            <a:pPr marL="0" indent="0">
              <a:buNone/>
            </a:pPr>
            <a:r>
              <a:rPr lang="en-US" dirty="0">
                <a:solidFill>
                  <a:srgbClr val="0948CB"/>
                </a:solidFill>
              </a:rPr>
              <a:t>https://</a:t>
            </a:r>
            <a:r>
              <a:rPr lang="en-US" dirty="0" smtClean="0">
                <a:solidFill>
                  <a:srgbClr val="0948CB"/>
                </a:solidFill>
              </a:rPr>
              <a:t>github.com/Ahmedelgaafary/IBM-Data-Science-Professional/blob/1f60d8b38af312ab110c2dc3cee14ce619c3e9d0/Data%20wrangling%20lab.ipynb</a:t>
            </a:r>
            <a:endParaRPr lang="en-US" dirty="0">
              <a:solidFill>
                <a:srgbClr val="0948CB"/>
              </a:solidFill>
            </a:endParaRPr>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12280"/>
            <a:ext cx="9745589" cy="549759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performed on variables Flight Number, Payload Mass, Launch Site,  Orbit, Class and Year.</a:t>
            </a:r>
          </a:p>
          <a:p>
            <a:pPr>
              <a:lnSpc>
                <a:spcPct val="100000"/>
              </a:lnSpc>
              <a:spcBef>
                <a:spcPts val="1400"/>
              </a:spcBef>
            </a:pPr>
            <a:r>
              <a:rPr lang="en-US" sz="2200" dirty="0">
                <a:solidFill>
                  <a:schemeClr val="accent3">
                    <a:lumMod val="25000"/>
                  </a:schemeClr>
                </a:solidFill>
                <a:latin typeface="Abadi"/>
              </a:rPr>
              <a:t>Plots </a:t>
            </a:r>
            <a:r>
              <a:rPr lang="en-US" sz="2200" dirty="0" smtClean="0">
                <a:solidFill>
                  <a:schemeClr val="accent3">
                    <a:lumMod val="25000"/>
                  </a:schemeClr>
                </a:solidFill>
                <a:latin typeface="Abadi"/>
              </a:rPr>
              <a:t>Used:</a:t>
            </a:r>
          </a:p>
          <a:p>
            <a:pPr lvl="1">
              <a:lnSpc>
                <a:spcPct val="100000"/>
              </a:lnSpc>
              <a:spcBef>
                <a:spcPts val="1400"/>
              </a:spcBef>
            </a:pPr>
            <a:r>
              <a:rPr lang="en-US" sz="1800" dirty="0" smtClean="0">
                <a:solidFill>
                  <a:schemeClr val="accent3">
                    <a:lumMod val="25000"/>
                  </a:schemeClr>
                </a:solidFill>
                <a:latin typeface="Abadi"/>
              </a:rPr>
              <a:t>Flight </a:t>
            </a:r>
            <a:r>
              <a:rPr lang="en-US" sz="1800" dirty="0">
                <a:solidFill>
                  <a:schemeClr val="accent3">
                    <a:lumMod val="25000"/>
                  </a:schemeClr>
                </a:solidFill>
                <a:latin typeface="Abadi"/>
              </a:rPr>
              <a:t>Number vs. Payload Mass, Flight Number vs. Launch Site, Payload Mass vs. Launch Site,  Orbit vs. Success Rate, Flight Number vs. Orbit, Payload </a:t>
            </a:r>
            <a:r>
              <a:rPr lang="en-US" sz="1800" dirty="0" err="1">
                <a:solidFill>
                  <a:schemeClr val="accent3">
                    <a:lumMod val="25000"/>
                  </a:schemeClr>
                </a:solidFill>
                <a:latin typeface="Abadi"/>
              </a:rPr>
              <a:t>vs</a:t>
            </a:r>
            <a:r>
              <a:rPr lang="en-US" sz="1800" dirty="0">
                <a:solidFill>
                  <a:schemeClr val="accent3">
                    <a:lumMod val="25000"/>
                  </a:schemeClr>
                </a:solidFill>
                <a:latin typeface="Abadi"/>
              </a:rPr>
              <a:t> Orbit, and Success Yearly Trend</a:t>
            </a:r>
          </a:p>
          <a:p>
            <a:pPr lvl="1">
              <a:lnSpc>
                <a:spcPct val="100000"/>
              </a:lnSpc>
              <a:spcBef>
                <a:spcPts val="1400"/>
              </a:spcBef>
            </a:pPr>
            <a:r>
              <a:rPr lang="en-US" sz="1800" dirty="0">
                <a:solidFill>
                  <a:schemeClr val="accent3">
                    <a:lumMod val="25000"/>
                  </a:schemeClr>
                </a:solidFill>
                <a:latin typeface="Abadi"/>
              </a:rPr>
              <a:t>Scatter plots, line charts, and bar plots were used to compare relationships between variables to</a:t>
            </a:r>
          </a:p>
          <a:p>
            <a:pPr lvl="1">
              <a:lnSpc>
                <a:spcPct val="100000"/>
              </a:lnSpc>
              <a:spcBef>
                <a:spcPts val="1400"/>
              </a:spcBef>
            </a:pPr>
            <a:r>
              <a:rPr lang="en-US" sz="1800" dirty="0">
                <a:solidFill>
                  <a:schemeClr val="accent3">
                    <a:lumMod val="25000"/>
                  </a:schemeClr>
                </a:solidFill>
                <a:latin typeface="Abadi"/>
              </a:rPr>
              <a:t>decide if a relationship exists so that they could be used in training the machine learning </a:t>
            </a:r>
            <a:r>
              <a:rPr lang="en-US" sz="1800" dirty="0" smtClean="0">
                <a:solidFill>
                  <a:schemeClr val="accent3">
                    <a:lumMod val="25000"/>
                  </a:schemeClr>
                </a:solidFill>
                <a:latin typeface="Abadi"/>
              </a:rPr>
              <a:t>model </a:t>
            </a:r>
          </a:p>
          <a:p>
            <a:pPr>
              <a:lnSpc>
                <a:spcPct val="100000"/>
              </a:lnSpc>
              <a:spcBef>
                <a:spcPts val="1400"/>
              </a:spcBef>
            </a:pPr>
            <a:r>
              <a:rPr lang="en-US" u="sng" dirty="0" err="1" smtClean="0">
                <a:solidFill>
                  <a:srgbClr val="C00000"/>
                </a:solidFill>
              </a:rPr>
              <a:t>GitHub</a:t>
            </a:r>
            <a:r>
              <a:rPr lang="en-US" u="sng" dirty="0" smtClean="0">
                <a:solidFill>
                  <a:srgbClr val="C00000"/>
                </a:solidFill>
              </a:rPr>
              <a:t> </a:t>
            </a:r>
            <a:r>
              <a:rPr lang="en-US" u="sng" dirty="0">
                <a:solidFill>
                  <a:srgbClr val="C00000"/>
                </a:solidFill>
              </a:rPr>
              <a:t>url</a:t>
            </a:r>
            <a:r>
              <a:rPr lang="en-US" u="sng" dirty="0" smtClean="0">
                <a:solidFill>
                  <a:srgbClr val="C00000"/>
                </a:solidFill>
              </a:rPr>
              <a:t>:</a:t>
            </a:r>
          </a:p>
          <a:p>
            <a:pPr marL="0" indent="0">
              <a:lnSpc>
                <a:spcPct val="100000"/>
              </a:lnSpc>
              <a:spcBef>
                <a:spcPts val="1400"/>
              </a:spcBef>
              <a:buNone/>
            </a:pPr>
            <a:r>
              <a:rPr lang="en-US" sz="2000" u="sng" dirty="0">
                <a:solidFill>
                  <a:schemeClr val="accent1"/>
                </a:solidFill>
              </a:rPr>
              <a:t>https://github.com/Ahmedelgaafary/IBM-Data-Science-Professional/blob/867871d0c5005b33a6c91eab86fbe86b384444ec/eda-dataviz_python%20.ipynb</a:t>
            </a: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37609"/>
            <a:ext cx="9745589" cy="4351338"/>
          </a:xfrm>
          <a:prstGeom prst="rect">
            <a:avLst/>
          </a:prstGeom>
        </p:spPr>
        <p:txBody>
          <a:bodyPr lIns="91440" tIns="45720" rIns="91440" bIns="45720" anchor="t"/>
          <a:lstStyle/>
          <a:p>
            <a:r>
              <a:rPr lang="en-US" sz="2400" dirty="0"/>
              <a:t>Loaded data set into IBM DB2 Database.</a:t>
            </a:r>
          </a:p>
          <a:p>
            <a:r>
              <a:rPr lang="en-US" sz="2400" dirty="0"/>
              <a:t>Queried using SQL Python integration.</a:t>
            </a:r>
          </a:p>
          <a:p>
            <a:r>
              <a:rPr lang="en-US" sz="2400" dirty="0"/>
              <a:t>Queries 0were 0made 0to 0get 0a 0better 0understanding 0of 0the0 0dataset.</a:t>
            </a:r>
          </a:p>
          <a:p>
            <a:r>
              <a:rPr lang="en-US" sz="2400" dirty="0"/>
              <a:t>Queried information about launch site names, mission outcomes, various pay load sizes of  customers and booster versions, and landing outcomes</a:t>
            </a:r>
          </a:p>
          <a:p>
            <a:pPr>
              <a:lnSpc>
                <a:spcPct val="100000"/>
              </a:lnSpc>
              <a:spcBef>
                <a:spcPts val="1400"/>
              </a:spcBef>
            </a:pPr>
            <a:r>
              <a:rPr lang="en-US" sz="2200" u="sng" dirty="0" err="1" smtClean="0">
                <a:solidFill>
                  <a:srgbClr val="C00000"/>
                </a:solidFill>
                <a:latin typeface="Abadi" panose="020B0604020104020204" pitchFamily="34" charset="0"/>
              </a:rPr>
              <a:t>GitHub</a:t>
            </a:r>
            <a:r>
              <a:rPr lang="en-US" sz="2200" u="sng" dirty="0" smtClean="0">
                <a:solidFill>
                  <a:srgbClr val="C00000"/>
                </a:solidFill>
                <a:latin typeface="Abadi" panose="020B0604020104020204" pitchFamily="34" charset="0"/>
              </a:rPr>
              <a:t> Url:</a:t>
            </a:r>
          </a:p>
          <a:p>
            <a:pPr marL="0" indent="0">
              <a:lnSpc>
                <a:spcPct val="100000"/>
              </a:lnSpc>
              <a:spcBef>
                <a:spcPts val="1400"/>
              </a:spcBef>
              <a:buNone/>
            </a:pPr>
            <a:r>
              <a:rPr lang="en-US" sz="2200" u="sng" dirty="0">
                <a:solidFill>
                  <a:srgbClr val="0B49CB"/>
                </a:solidFill>
                <a:latin typeface="Abadi" panose="020B0604020104020204" pitchFamily="34" charset="0"/>
              </a:rPr>
              <a:t>https://github.com/Ahmedelgaafary/IBM-Data-Science-Professional/blob/867871d0c5005b33a6c91eab86fbe86b384444ec/eda-sql.ipynb</a:t>
            </a:r>
            <a:endParaRPr lang="en-US" sz="2200" u="sng" dirty="0" smtClean="0">
              <a:solidFill>
                <a:srgbClr val="0B49CB"/>
              </a:solidFill>
              <a:latin typeface="Abadi" panose="020B0604020104020204" pitchFamily="34" charset="0"/>
            </a:endParaRPr>
          </a:p>
          <a:p>
            <a:pPr>
              <a:lnSpc>
                <a:spcPct val="100000"/>
              </a:lnSpc>
              <a:spcBef>
                <a:spcPts val="1400"/>
              </a:spcBef>
            </a:pPr>
            <a:endParaRPr lang="en-US" u="sng" dirty="0">
              <a:solidFill>
                <a:srgbClr val="C00000"/>
              </a:solidFill>
            </a:endParaRPr>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490046"/>
            <a:ext cx="10515600" cy="4351338"/>
          </a:xfrm>
          <a:prstGeom prst="rect">
            <a:avLst/>
          </a:prstGeom>
        </p:spPr>
        <p:txBody>
          <a:bodyPr>
            <a:normAutofit/>
          </a:bodyPr>
          <a:lstStyle/>
          <a:p>
            <a:r>
              <a:rPr lang="en-US" sz="2400" dirty="0"/>
              <a:t>Folium 0maps mark Launch Sites, successful 0and 0unsuccessful 0landings, and 0a 0proximity example  0to 0key 0locations: 0Railway, Highway, 0Coast, 0and0 0City.</a:t>
            </a:r>
          </a:p>
          <a:p>
            <a:r>
              <a:rPr lang="en-US" sz="2400" dirty="0"/>
              <a:t>This allows us to understand why launch sites may be located where they are. Also visualizes  successful landings relative to location.</a:t>
            </a:r>
          </a:p>
          <a:p>
            <a:pPr>
              <a:lnSpc>
                <a:spcPct val="100000"/>
              </a:lnSpc>
              <a:spcBef>
                <a:spcPts val="1400"/>
              </a:spcBef>
            </a:pPr>
            <a:r>
              <a:rPr lang="en-US" sz="2200" u="sng" dirty="0" smtClean="0">
                <a:solidFill>
                  <a:srgbClr val="C00000"/>
                </a:solidFill>
                <a:latin typeface="Abadi" panose="020B0604020104020204" pitchFamily="34" charset="0"/>
              </a:rPr>
              <a:t>GITHUB URL:</a:t>
            </a:r>
          </a:p>
          <a:p>
            <a:pPr marL="0" indent="0">
              <a:lnSpc>
                <a:spcPct val="100000"/>
              </a:lnSpc>
              <a:spcBef>
                <a:spcPts val="1400"/>
              </a:spcBef>
              <a:buNone/>
            </a:pPr>
            <a:r>
              <a:rPr lang="en-US" sz="2200" dirty="0" smtClean="0">
                <a:solidFill>
                  <a:srgbClr val="0948CB"/>
                </a:solidFill>
                <a:latin typeface="Abadi" panose="020B0604020104020204" pitchFamily="34" charset="0"/>
              </a:rPr>
              <a:t>https</a:t>
            </a:r>
            <a:r>
              <a:rPr lang="en-US" sz="2200" dirty="0">
                <a:solidFill>
                  <a:srgbClr val="0948CB"/>
                </a:solidFill>
                <a:latin typeface="Abadi" panose="020B0604020104020204" pitchFamily="34" charset="0"/>
              </a:rPr>
              <a:t>://github.com/Ahmedelgaafary/IBM-Data-Science-Professional/blob/867871d0c5005b33a6c91eab86fbe86b384444ec/Launch%20Sites%20Locations%20Analysis%20with%20Folium.ipynb</a:t>
            </a:r>
            <a:endParaRPr lang="en-US" dirty="0">
              <a:solidFill>
                <a:srgbClr val="0948CB"/>
              </a:solidFill>
            </a:endParaRPr>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76448"/>
            <a:ext cx="9745589" cy="5264983"/>
          </a:xfrm>
          <a:prstGeom prst="rect">
            <a:avLst/>
          </a:prstGeom>
        </p:spPr>
        <p:txBody>
          <a:bodyPr vert="horz" lIns="91440" tIns="45720" rIns="91440" bIns="45720" rtlCol="0" anchor="t">
            <a:normAutofit lnSpcReduction="10000"/>
          </a:bodyPr>
          <a:lstStyle/>
          <a:p>
            <a:r>
              <a:rPr lang="en-US" sz="2400" dirty="0"/>
              <a:t>Dashboard includes a pie chart and a scatter plot.</a:t>
            </a:r>
          </a:p>
          <a:p>
            <a:r>
              <a:rPr lang="en-US" sz="2400" dirty="0"/>
              <a:t>Pie chart can be selected to show distribution of successful landings across all launch sites and  can be selected to show individual launch site success rates.</a:t>
            </a:r>
          </a:p>
          <a:p>
            <a:r>
              <a:rPr lang="en-US" sz="2400" dirty="0"/>
              <a:t>Scatter plot takes two inputs: All sites or individual site and payload mass on a slider between 0  and 10000 kg.</a:t>
            </a:r>
          </a:p>
          <a:p>
            <a:r>
              <a:rPr lang="en-US" sz="2400" dirty="0"/>
              <a:t>The pie chart is used to visualize launch site success rate.</a:t>
            </a:r>
          </a:p>
          <a:p>
            <a:r>
              <a:rPr lang="en-US" sz="2400" dirty="0"/>
              <a:t>The 0scatter 0plot can help 0us 0see how 0success 0varies 0across 0launch 0sites, 0payload 0mass,0 0and</a:t>
            </a:r>
          </a:p>
          <a:p>
            <a:r>
              <a:rPr lang="en-US" sz="2400" dirty="0"/>
              <a:t>booster version category.</a:t>
            </a:r>
          </a:p>
          <a:p>
            <a:pPr>
              <a:lnSpc>
                <a:spcPct val="100000"/>
              </a:lnSpc>
              <a:spcBef>
                <a:spcPts val="1400"/>
              </a:spcBef>
            </a:pPr>
            <a:r>
              <a:rPr lang="en-US" sz="2200" u="sng" dirty="0" err="1" smtClean="0">
                <a:solidFill>
                  <a:srgbClr val="C00000"/>
                </a:solidFill>
                <a:latin typeface="Abadi" panose="020B0604020104020204" pitchFamily="34" charset="0"/>
              </a:rPr>
              <a:t>GitHub</a:t>
            </a:r>
            <a:r>
              <a:rPr lang="en-US" sz="2200" u="sng" dirty="0" smtClean="0">
                <a:solidFill>
                  <a:srgbClr val="C00000"/>
                </a:solidFill>
                <a:latin typeface="Abadi" panose="020B0604020104020204" pitchFamily="34" charset="0"/>
              </a:rPr>
              <a:t> URL:</a:t>
            </a:r>
          </a:p>
          <a:p>
            <a:pPr marL="0" indent="0">
              <a:lnSpc>
                <a:spcPct val="100000"/>
              </a:lnSpc>
              <a:spcBef>
                <a:spcPts val="1400"/>
              </a:spcBef>
              <a:buNone/>
            </a:pPr>
            <a:r>
              <a:rPr lang="en-US" sz="2200" u="sng" dirty="0">
                <a:solidFill>
                  <a:srgbClr val="0B49CB"/>
                </a:solidFill>
                <a:latin typeface="Abadi" panose="020B0604020104020204" pitchFamily="34" charset="0"/>
              </a:rPr>
              <a:t>https://github.com/Ahmedelgaafary/IBM-Data-Science-Professional/blob/867871d0c5005b33a6c91eab86fbe86b384444ec/spacex_dash_app.py</a:t>
            </a:r>
            <a:endParaRPr lang="en-US" sz="2200" u="sng" dirty="0" smtClean="0">
              <a:solidFill>
                <a:srgbClr val="0B49CB"/>
              </a:solidFill>
              <a:latin typeface="Abadi" panose="020B0604020104020204" pitchFamily="34" charset="0"/>
            </a:endParaRPr>
          </a:p>
          <a:p>
            <a:pPr>
              <a:lnSpc>
                <a:spcPct val="100000"/>
              </a:lnSpc>
              <a:spcBef>
                <a:spcPts val="1400"/>
              </a:spcBef>
            </a:pPr>
            <a:endParaRPr lang="en-US" sz="2200" u="sng" dirty="0" smtClean="0">
              <a:solidFill>
                <a:srgbClr val="C00000"/>
              </a:solidFill>
              <a:latin typeface="Abadi" panose="020B0604020104020204" pitchFamily="34" charset="0"/>
            </a:endParaRPr>
          </a:p>
          <a:p>
            <a:pPr>
              <a:lnSpc>
                <a:spcPct val="100000"/>
              </a:lnSpc>
              <a:spcBef>
                <a:spcPts val="1400"/>
              </a:spcBef>
            </a:pPr>
            <a:endParaRPr lang="en-US" u="sng" dirty="0">
              <a:solidFill>
                <a:srgbClr val="C00000"/>
              </a:solidFill>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312811" y="1470025"/>
            <a:ext cx="4563990" cy="4351338"/>
          </a:xfrm>
          <a:prstGeom prst="rect">
            <a:avLst/>
          </a:prstGeom>
        </p:spPr>
        <p:txBody>
          <a:bodyPr>
            <a:normAutofit/>
          </a:bodyPr>
          <a:lstStyle/>
          <a:p>
            <a:pPr>
              <a:lnSpc>
                <a:spcPct val="100000"/>
              </a:lnSpc>
              <a:spcBef>
                <a:spcPts val="1400"/>
              </a:spcBef>
            </a:pPr>
            <a:r>
              <a:rPr lang="en-US" u="sng" dirty="0" err="1" smtClean="0">
                <a:solidFill>
                  <a:srgbClr val="C00000"/>
                </a:solidFill>
                <a:latin typeface="Abadi" panose="020B0604020104020204" pitchFamily="34" charset="0"/>
              </a:rPr>
              <a:t>GitHub</a:t>
            </a:r>
            <a:r>
              <a:rPr lang="en-US" u="sng" dirty="0" smtClean="0">
                <a:solidFill>
                  <a:srgbClr val="C00000"/>
                </a:solidFill>
                <a:latin typeface="Abadi" panose="020B0604020104020204" pitchFamily="34" charset="0"/>
              </a:rPr>
              <a:t> URL:</a:t>
            </a:r>
          </a:p>
          <a:p>
            <a:pPr marL="0" indent="0">
              <a:lnSpc>
                <a:spcPct val="100000"/>
              </a:lnSpc>
              <a:spcBef>
                <a:spcPts val="1400"/>
              </a:spcBef>
              <a:buNone/>
            </a:pPr>
            <a:r>
              <a:rPr lang="en-US" dirty="0"/>
              <a:t>https://github.com/Ahmedelgaafary/IBM-Data-Science-Professional/blob/867871d0c5005b33a6c91eab86fbe86b384444ec/SpaceX_Machine%20Learning%20Prediction_Part_5%20.ipynb</a:t>
            </a: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388" y="1390650"/>
            <a:ext cx="7058025"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714125" y="5185537"/>
            <a:ext cx="10182475" cy="1291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a preview of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The following sides will show the results of EDA with  visualization, EDA with SQL, Interactive Map with Folium, and finally the results of our model with  about 83% </a:t>
            </a:r>
            <a:r>
              <a:rPr lang="en-US" sz="2200" dirty="0" smtClean="0">
                <a:solidFill>
                  <a:schemeClr val="accent3">
                    <a:lumMod val="25000"/>
                  </a:schemeClr>
                </a:solidFill>
                <a:latin typeface="Abadi" panose="020B0604020104020204" pitchFamily="34" charset="0"/>
              </a:rPr>
              <a:t>accuracy.</a:t>
            </a: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26" y="1371600"/>
            <a:ext cx="7617074" cy="355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4851400"/>
            <a:ext cx="9930027" cy="1397000"/>
          </a:xfrm>
          <a:prstGeom prst="rect">
            <a:avLst/>
          </a:prstGeom>
        </p:spPr>
        <p:txBody>
          <a:bodyPr>
            <a:normAutofit fontScale="92500"/>
          </a:bodyPr>
          <a:lstStyle/>
          <a:p>
            <a:pPr marL="0" indent="0">
              <a:lnSpc>
                <a:spcPct val="100000"/>
              </a:lnSpc>
              <a:spcBef>
                <a:spcPts val="1400"/>
              </a:spcBef>
              <a:buNone/>
            </a:pPr>
            <a:r>
              <a:rPr lang="en-US" sz="2400" dirty="0"/>
              <a:t>Graphic suggests an increase in success rate over time (indicated in Flight Number).  Likely a big breakthrough around flight 20 which significantly increased success rate.  CCAFS appears to be the main launch site as it has the most volume.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1161097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482600" y="5026026"/>
            <a:ext cx="10591800" cy="1095374"/>
          </a:xfrm>
          <a:prstGeom prst="rect">
            <a:avLst/>
          </a:prstGeom>
        </p:spPr>
        <p:txBody>
          <a:bodyPr>
            <a:normAutofit/>
          </a:bodyPr>
          <a:lstStyle/>
          <a:p>
            <a:pPr>
              <a:lnSpc>
                <a:spcPct val="100000"/>
              </a:lnSpc>
              <a:spcBef>
                <a:spcPts val="1400"/>
              </a:spcBef>
            </a:pPr>
            <a:r>
              <a:rPr lang="en-US" sz="2400" dirty="0"/>
              <a:t>Payload mass appears to fall mostly between 0-6000 kg.  Different launch sites also seem to use different payload mass</a:t>
            </a:r>
            <a:r>
              <a:rPr lang="en-US" sz="2400" dirty="0" smtClean="0"/>
              <a:t>.</a:t>
            </a:r>
            <a:endParaRPr lang="en-US" sz="2400" dirty="0"/>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600200"/>
            <a:ext cx="1209675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5181599"/>
            <a:ext cx="10177389" cy="1245611"/>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ES-L1 (1), GEO (1), HEO (1) have 100% success rate (sample sizes in parenthesis)  SSO (5) has 100% success rate</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VLEO (14) has decent success rate and attempts</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SO (1) has 0% success rate</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GTO (27) has the around 50% success rate but largest sampl</a:t>
            </a:r>
            <a:r>
              <a:rPr lang="en-US" sz="2200" dirty="0">
                <a:solidFill>
                  <a:schemeClr val="accent3">
                    <a:lumMod val="25000"/>
                  </a:schemeClr>
                </a:solidFill>
                <a:latin typeface="Abadi" panose="020B0604020104020204" pitchFamily="34" charset="0"/>
              </a:rPr>
              <a:t>e</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575" y="1290638"/>
            <a:ext cx="54292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4394200"/>
            <a:ext cx="9745589" cy="1487144"/>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Launch Orbit preferences changed over Flight Number.  Launch Outcome seems to correlate with this preference.</a:t>
            </a:r>
          </a:p>
          <a:p>
            <a:pPr>
              <a:lnSpc>
                <a:spcPct val="100000"/>
              </a:lnSpc>
              <a:spcBef>
                <a:spcPts val="1400"/>
              </a:spcBef>
            </a:pPr>
            <a:r>
              <a:rPr lang="en-US" sz="2200" dirty="0" err="1">
                <a:solidFill>
                  <a:schemeClr val="accent3">
                    <a:lumMod val="25000"/>
                  </a:schemeClr>
                </a:solidFill>
                <a:latin typeface="Times New Roman" pitchFamily="18" charset="0"/>
                <a:cs typeface="Times New Roman" pitchFamily="18" charset="0"/>
              </a:rPr>
              <a:t>SpaceX</a:t>
            </a:r>
            <a:r>
              <a:rPr lang="en-US" sz="2200" dirty="0">
                <a:solidFill>
                  <a:schemeClr val="accent3">
                    <a:lumMod val="25000"/>
                  </a:schemeClr>
                </a:solidFill>
                <a:latin typeface="Times New Roman" pitchFamily="18" charset="0"/>
                <a:cs typeface="Times New Roman" pitchFamily="18" charset="0"/>
              </a:rPr>
              <a:t> started with LEO orbits which saw moderate success LEO and returned to VLEO in recent launches  </a:t>
            </a:r>
            <a:r>
              <a:rPr lang="en-US" sz="2200" dirty="0" err="1">
                <a:solidFill>
                  <a:schemeClr val="accent3">
                    <a:lumMod val="25000"/>
                  </a:schemeClr>
                </a:solidFill>
                <a:latin typeface="Times New Roman" pitchFamily="18" charset="0"/>
                <a:cs typeface="Times New Roman" pitchFamily="18" charset="0"/>
              </a:rPr>
              <a:t>SpaceX</a:t>
            </a:r>
            <a:r>
              <a:rPr lang="en-US" sz="2200" dirty="0">
                <a:solidFill>
                  <a:schemeClr val="accent3">
                    <a:lumMod val="25000"/>
                  </a:schemeClr>
                </a:solidFill>
                <a:latin typeface="Times New Roman" pitchFamily="18" charset="0"/>
                <a:cs typeface="Times New Roman" pitchFamily="18" charset="0"/>
              </a:rPr>
              <a:t> appears to perform better in lower orbits or Sun-synchronous orbits</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684338"/>
            <a:ext cx="1209675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254000" y="4521417"/>
            <a:ext cx="10693400" cy="19057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Payload mass seems to correlate with orbit</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LEO and SSO seem to have relatively low payload mass</a:t>
            </a:r>
          </a:p>
          <a:p>
            <a:pPr>
              <a:lnSpc>
                <a:spcPct val="100000"/>
              </a:lnSpc>
              <a:spcBef>
                <a:spcPts val="1400"/>
              </a:spcBef>
            </a:pPr>
            <a:r>
              <a:rPr lang="en-US" sz="2200" dirty="0">
                <a:solidFill>
                  <a:schemeClr val="accent3">
                    <a:lumMod val="25000"/>
                  </a:schemeClr>
                </a:solidFill>
                <a:latin typeface="Times New Roman" pitchFamily="18" charset="0"/>
                <a:cs typeface="Times New Roman" pitchFamily="18"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582738"/>
            <a:ext cx="1209675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5079999"/>
            <a:ext cx="10024990" cy="14617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763" y="1397000"/>
            <a:ext cx="456247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776590" cy="4351338"/>
          </a:xfrm>
          <a:prstGeom prst="rect">
            <a:avLst/>
          </a:prstGeom>
        </p:spPr>
        <p:txBody>
          <a:bodyPr>
            <a:normAutofit/>
          </a:bodyPr>
          <a:lstStyle/>
          <a:p>
            <a:r>
              <a:rPr lang="en-US" sz="2400" dirty="0"/>
              <a:t>We used the key word </a:t>
            </a:r>
            <a:r>
              <a:rPr lang="en-US" sz="2400" b="1" dirty="0"/>
              <a:t>DISTINCT</a:t>
            </a:r>
            <a:r>
              <a:rPr lang="en-US" sz="2400" dirty="0"/>
              <a:t> to show only unique launch sites from the </a:t>
            </a:r>
            <a:r>
              <a:rPr lang="en-US" sz="2400" dirty="0" err="1"/>
              <a:t>SpaceX</a:t>
            </a:r>
            <a:r>
              <a:rPr lang="en-US" sz="2400" dirty="0"/>
              <a:t> data.</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225" y="1660525"/>
            <a:ext cx="6254750" cy="436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368425"/>
            <a:ext cx="2227190" cy="4351338"/>
          </a:xfrm>
          <a:prstGeom prst="rect">
            <a:avLst/>
          </a:prstGeom>
        </p:spPr>
        <p:txBody>
          <a:bodyPr>
            <a:normAutofit/>
          </a:bodyPr>
          <a:lstStyle/>
          <a:p>
            <a:r>
              <a:rPr lang="en-US" sz="2400" dirty="0"/>
              <a:t>First five entries  in database with  Launch Site name  beginning with  CCA</a:t>
            </a:r>
            <a:r>
              <a:rPr lang="en-US" sz="2400" dirty="0" smtClean="0"/>
              <a:t>.</a:t>
            </a:r>
            <a:endParaRPr lang="en-US" sz="2400" dirty="0"/>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0" y="1762125"/>
            <a:ext cx="82677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852790" cy="4351338"/>
          </a:xfrm>
          <a:prstGeom prst="rect">
            <a:avLst/>
          </a:prstGeom>
        </p:spPr>
        <p:txBody>
          <a:bodyPr>
            <a:normAutofit/>
          </a:bodyPr>
          <a:lstStyle/>
          <a:p>
            <a:r>
              <a:rPr lang="en-US" sz="2400" dirty="0"/>
              <a:t>This query sums the total payload  mass in kg where NASA was the  customer.</a:t>
            </a:r>
          </a:p>
          <a:p>
            <a:r>
              <a:rPr lang="en-US" sz="2400" dirty="0"/>
              <a:t>CRS stands for Commercial  Resupply Services which indicates  that these payloads were sent to  the International Space Station  (ISS).</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988" y="1498599"/>
            <a:ext cx="5686425" cy="452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4284590" cy="33559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or  launches which used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of  F9 1.1 is on the low end of  our payload mass range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0" y="1447800"/>
            <a:ext cx="63627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674990" cy="4351338"/>
          </a:xfrm>
          <a:prstGeom prst="rect">
            <a:avLst/>
          </a:prstGeom>
        </p:spPr>
        <p:txBody>
          <a:bodyPr lIns="91440" tIns="45720" rIns="91440" bIns="45720" anchor="t">
            <a:normAutofit/>
          </a:bodyPr>
          <a:lstStyle/>
          <a:p>
            <a:r>
              <a:rPr lang="en-US" sz="2400" dirty="0"/>
              <a:t>This query returns the first  successful ground pad landing  date.</a:t>
            </a:r>
          </a:p>
          <a:p>
            <a:r>
              <a:rPr lang="en-US" sz="2400" dirty="0"/>
              <a:t>First ground pad landing </a:t>
            </a:r>
            <a:r>
              <a:rPr lang="en-US" sz="2400" dirty="0" smtClean="0"/>
              <a:t>wasn’t until </a:t>
            </a:r>
            <a:r>
              <a:rPr lang="en-US" sz="2400" dirty="0"/>
              <a:t>the end of 2015.</a:t>
            </a:r>
          </a:p>
          <a:p>
            <a:r>
              <a:rPr lang="en-US" sz="2400" dirty="0"/>
              <a:t>Successful landings in </a:t>
            </a:r>
            <a:r>
              <a:rPr lang="en-US" sz="2400" dirty="0" smtClean="0"/>
              <a:t>general appear </a:t>
            </a:r>
            <a:r>
              <a:rPr lang="en-US" sz="2400" dirty="0"/>
              <a:t>starting 2014.</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2000250"/>
            <a:ext cx="5781675" cy="376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44625"/>
            <a:ext cx="31415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2400" dirty="0"/>
              <a:t>This query returns the four  booster versions that had  successful drone ship landings  and a payload mass between  4000 and 6000 </a:t>
            </a:r>
            <a:r>
              <a:rPr lang="en-US" sz="2400" dirty="0" err="1"/>
              <a:t>noninclusively</a:t>
            </a:r>
            <a:r>
              <a:rPr lang="en-US" sz="2400" dirty="0"/>
              <a:t>.</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113" y="2109788"/>
            <a:ext cx="688657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417320"/>
            <a:ext cx="10090097" cy="500989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C00000"/>
                </a:solidFill>
                <a:latin typeface="Abadi" panose="020B0604020104020204" pitchFamily="34" charset="0"/>
              </a:rPr>
              <a:t>Summary of </a:t>
            </a:r>
            <a:r>
              <a:rPr lang="en-US" sz="2200" dirty="0" smtClean="0">
                <a:solidFill>
                  <a:srgbClr val="C00000"/>
                </a:solidFill>
                <a:latin typeface="Abadi" panose="020B0604020104020204" pitchFamily="34" charset="0"/>
              </a:rPr>
              <a:t>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Collected data from public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and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Wikipedia page. </a:t>
            </a:r>
            <a:r>
              <a:rPr lang="en-US" sz="2200" dirty="0" smtClean="0">
                <a:solidFill>
                  <a:schemeClr val="accent3">
                    <a:lumMod val="25000"/>
                  </a:schemeClr>
                </a:solidFill>
                <a:latin typeface="Abadi" panose="020B0604020104020204" pitchFamily="34" charset="0"/>
              </a:rPr>
              <a:t>Created </a:t>
            </a:r>
            <a:r>
              <a:rPr lang="en-US" sz="2200" dirty="0">
                <a:solidFill>
                  <a:schemeClr val="accent3">
                    <a:lumMod val="25000"/>
                  </a:schemeClr>
                </a:solidFill>
                <a:latin typeface="Abadi" panose="020B0604020104020204" pitchFamily="34" charset="0"/>
              </a:rPr>
              <a:t>labels column ‘class’ which classifies successful landings. </a:t>
            </a:r>
            <a:r>
              <a:rPr lang="en-US" sz="2200" dirty="0" smtClean="0">
                <a:solidFill>
                  <a:schemeClr val="accent3">
                    <a:lumMod val="25000"/>
                  </a:schemeClr>
                </a:solidFill>
                <a:latin typeface="Abadi" panose="020B0604020104020204" pitchFamily="34" charset="0"/>
              </a:rPr>
              <a:t>Explored </a:t>
            </a:r>
            <a:r>
              <a:rPr lang="en-US" sz="2200" dirty="0">
                <a:solidFill>
                  <a:schemeClr val="accent3">
                    <a:lumMod val="25000"/>
                  </a:schemeClr>
                </a:solidFill>
                <a:latin typeface="Abadi" panose="020B0604020104020204" pitchFamily="34" charset="0"/>
              </a:rPr>
              <a:t>data using SQL,  visualization, folium maps, and </a:t>
            </a:r>
            <a:r>
              <a:rPr lang="en-US" sz="2200" dirty="0" err="1" smtClean="0">
                <a:solidFill>
                  <a:schemeClr val="accent3">
                    <a:lumMod val="25000"/>
                  </a:schemeClr>
                </a:solidFill>
                <a:latin typeface="Abadi" panose="020B0604020104020204" pitchFamily="34" charset="0"/>
              </a:rPr>
              <a:t>dashboards.Gathered</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relevant columns to be used as features. </a:t>
            </a:r>
            <a:r>
              <a:rPr lang="en-US" sz="2200" dirty="0" smtClean="0">
                <a:solidFill>
                  <a:schemeClr val="accent3">
                    <a:lumMod val="25000"/>
                  </a:schemeClr>
                </a:solidFill>
                <a:latin typeface="Abadi" panose="020B0604020104020204" pitchFamily="34" charset="0"/>
              </a:rPr>
              <a:t>Changed </a:t>
            </a:r>
            <a:r>
              <a:rPr lang="en-US" sz="2200" dirty="0">
                <a:solidFill>
                  <a:schemeClr val="accent3">
                    <a:lumMod val="25000"/>
                  </a:schemeClr>
                </a:solidFill>
                <a:latin typeface="Abadi" panose="020B0604020104020204" pitchFamily="34" charset="0"/>
              </a:rPr>
              <a:t>all categorical variables to binary using one hot </a:t>
            </a:r>
            <a:r>
              <a:rPr lang="en-US" sz="2200" dirty="0" err="1" smtClean="0">
                <a:solidFill>
                  <a:schemeClr val="accent3">
                    <a:lumMod val="25000"/>
                  </a:schemeClr>
                </a:solidFill>
                <a:latin typeface="Abadi" panose="020B0604020104020204" pitchFamily="34" charset="0"/>
              </a:rPr>
              <a:t>encoding.Standardized</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the best parameters for machine learning models. Visualize the accuracy score of all models.</a:t>
            </a:r>
          </a:p>
          <a:p>
            <a:pPr>
              <a:lnSpc>
                <a:spcPct val="100000"/>
              </a:lnSpc>
              <a:spcBef>
                <a:spcPts val="1400"/>
              </a:spcBef>
            </a:pPr>
            <a:r>
              <a:rPr lang="en-US" sz="2200" dirty="0">
                <a:solidFill>
                  <a:srgbClr val="C00000"/>
                </a:solidFill>
                <a:latin typeface="Abadi" panose="020B0604020104020204" pitchFamily="34" charset="0"/>
              </a:rPr>
              <a:t>Summary of all </a:t>
            </a:r>
            <a:r>
              <a:rPr lang="en-US" sz="2200" dirty="0" smtClean="0">
                <a:solidFill>
                  <a:srgbClr val="C00000"/>
                </a:solidFill>
                <a:latin typeface="Abadi" panose="020B0604020104020204" pitchFamily="34" charset="0"/>
              </a:rPr>
              <a:t>results</a:t>
            </a: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3776589" cy="4351338"/>
          </a:xfrm>
          <a:prstGeom prst="rect">
            <a:avLst/>
          </a:prstGeom>
        </p:spPr>
        <p:txBody>
          <a:bodyPr>
            <a:normAutofit lnSpcReduction="10000"/>
          </a:bodyPr>
          <a:lstStyle/>
          <a:p>
            <a:pPr marL="0" indent="0">
              <a:buNone/>
            </a:pPr>
            <a:r>
              <a:rPr lang="en-US" sz="2400" dirty="0">
                <a:latin typeface="Times New Roman" pitchFamily="18" charset="0"/>
                <a:cs typeface="Times New Roman" pitchFamily="18" charset="0"/>
              </a:rPr>
              <a:t>This query returns a count of </a:t>
            </a:r>
            <a:r>
              <a:rPr lang="en-US" sz="2400" dirty="0" smtClean="0">
                <a:latin typeface="Times New Roman" pitchFamily="18" charset="0"/>
                <a:cs typeface="Times New Roman" pitchFamily="18" charset="0"/>
              </a:rPr>
              <a:t>each mission </a:t>
            </a:r>
            <a:r>
              <a:rPr lang="en-US" sz="2400" dirty="0">
                <a:latin typeface="Times New Roman" pitchFamily="18" charset="0"/>
                <a:cs typeface="Times New Roman" pitchFamily="18" charset="0"/>
              </a:rPr>
              <a:t>outcome.</a:t>
            </a:r>
          </a:p>
          <a:p>
            <a:pPr marL="0" indent="0">
              <a:buNone/>
            </a:pPr>
            <a:r>
              <a:rPr lang="en-US" sz="2400" dirty="0" err="1">
                <a:latin typeface="Times New Roman" pitchFamily="18" charset="0"/>
                <a:cs typeface="Times New Roman" pitchFamily="18" charset="0"/>
              </a:rPr>
              <a:t>SpaceX</a:t>
            </a:r>
            <a:r>
              <a:rPr lang="en-US" sz="2400" dirty="0">
                <a:latin typeface="Times New Roman" pitchFamily="18" charset="0"/>
                <a:cs typeface="Times New Roman" pitchFamily="18" charset="0"/>
              </a:rPr>
              <a:t> appears to achieve its  mission outcome nearly 99% of the  time.</a:t>
            </a:r>
          </a:p>
          <a:p>
            <a:pPr marL="0" indent="0">
              <a:buNone/>
            </a:pPr>
            <a:r>
              <a:rPr lang="en-US" sz="2400" dirty="0">
                <a:latin typeface="Times New Roman" pitchFamily="18" charset="0"/>
                <a:cs typeface="Times New Roman" pitchFamily="18" charset="0"/>
              </a:rPr>
              <a:t>This means that most of the landing</a:t>
            </a:r>
          </a:p>
          <a:p>
            <a:pPr marL="0" indent="0">
              <a:buNone/>
            </a:pPr>
            <a:r>
              <a:rPr lang="en-US" sz="2400" dirty="0">
                <a:latin typeface="Times New Roman" pitchFamily="18" charset="0"/>
                <a:cs typeface="Times New Roman" pitchFamily="18" charset="0"/>
              </a:rPr>
              <a:t>failures are intended.</a:t>
            </a:r>
          </a:p>
          <a:p>
            <a:pPr marL="0" indent="0">
              <a:buNone/>
            </a:pPr>
            <a:r>
              <a:rPr lang="en-US" sz="2400" dirty="0">
                <a:latin typeface="Times New Roman" pitchFamily="18" charset="0"/>
                <a:cs typeface="Times New Roman" pitchFamily="18" charset="0"/>
              </a:rPr>
              <a:t>Interestingly, </a:t>
            </a:r>
            <a:r>
              <a:rPr lang="en-US" sz="2400" dirty="0" smtClean="0">
                <a:latin typeface="Times New Roman" pitchFamily="18" charset="0"/>
                <a:cs typeface="Times New Roman" pitchFamily="18" charset="0"/>
              </a:rPr>
              <a:t>one launch has an  </a:t>
            </a:r>
            <a:r>
              <a:rPr lang="en-US" sz="2400" dirty="0">
                <a:latin typeface="Times New Roman" pitchFamily="18" charset="0"/>
                <a:cs typeface="Times New Roman" pitchFamily="18" charset="0"/>
              </a:rPr>
              <a:t>unclear </a:t>
            </a:r>
            <a:r>
              <a:rPr lang="en-US" sz="2400" dirty="0" smtClean="0">
                <a:latin typeface="Times New Roman" pitchFamily="18" charset="0"/>
                <a:cs typeface="Times New Roman" pitchFamily="18" charset="0"/>
              </a:rPr>
              <a:t>payload status and  unfortunately one failed in flight</a:t>
            </a:r>
            <a:r>
              <a:rPr lang="en-US" sz="2400" dirty="0">
                <a:latin typeface="Times New Roman" pitchFamily="18" charset="0"/>
                <a:cs typeface="Times New Roman" pitchFamily="18" charset="0"/>
              </a:rPr>
              <a:t>.</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413" y="1709738"/>
            <a:ext cx="5998559" cy="4315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547990" cy="39401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Times New Roman" pitchFamily="18" charset="0"/>
                <a:cs typeface="Times New Roman" pitchFamily="18" charset="0"/>
              </a:rPr>
              <a:t>This query returns the booster versions that  carried the highest payload mass of 15600  kg.</a:t>
            </a:r>
          </a:p>
          <a:p>
            <a:pPr marL="0" indent="0">
              <a:lnSpc>
                <a:spcPct val="100000"/>
              </a:lnSpc>
              <a:spcBef>
                <a:spcPts val="1400"/>
              </a:spcBef>
              <a:buNone/>
            </a:pPr>
            <a:r>
              <a:rPr lang="en-US" sz="2200" dirty="0">
                <a:solidFill>
                  <a:schemeClr val="accent3">
                    <a:lumMod val="25000"/>
                  </a:schemeClr>
                </a:solidFill>
                <a:latin typeface="Times New Roman" pitchFamily="18" charset="0"/>
                <a:cs typeface="Times New Roman" pitchFamily="18" charset="0"/>
              </a:rPr>
              <a:t>These booster versions are very similar and  all are of the F9 B5 B10xx.x variety.</a:t>
            </a:r>
          </a:p>
          <a:p>
            <a:pPr marL="0" indent="0">
              <a:lnSpc>
                <a:spcPct val="100000"/>
              </a:lnSpc>
              <a:spcBef>
                <a:spcPts val="1400"/>
              </a:spcBef>
              <a:buNone/>
            </a:pPr>
            <a:r>
              <a:rPr lang="en-US" sz="2200" dirty="0">
                <a:solidFill>
                  <a:schemeClr val="accent3">
                    <a:lumMod val="25000"/>
                  </a:schemeClr>
                </a:solidFill>
                <a:latin typeface="Times New Roman" pitchFamily="18" charset="0"/>
                <a:cs typeface="Times New Roman" pitchFamily="18" charset="0"/>
              </a:rPr>
              <a:t>This likely indicates payload mass correlates  with the booster version that is used.</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075" y="1443038"/>
            <a:ext cx="5810250"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014590" cy="4351338"/>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dirty="0">
                <a:solidFill>
                  <a:schemeClr val="accent3">
                    <a:lumMod val="25000"/>
                  </a:schemeClr>
                </a:solidFill>
                <a:latin typeface="Abadi"/>
              </a:rPr>
              <a:t>This query returns the Month, Landing  Outcome, Booster Version, Payload  Mass (kg), and Launch site of 2015  launches where stage 1 failed to land  on a drone ship.</a:t>
            </a:r>
          </a:p>
          <a:p>
            <a:pPr marL="0" indent="0">
              <a:lnSpc>
                <a:spcPct val="100000"/>
              </a:lnSpc>
              <a:spcBef>
                <a:spcPts val="1400"/>
              </a:spcBef>
              <a:buNone/>
            </a:pPr>
            <a:r>
              <a:rPr lang="en-US" dirty="0">
                <a:solidFill>
                  <a:schemeClr val="accent3">
                    <a:lumMod val="25000"/>
                  </a:schemeClr>
                </a:solidFill>
                <a:latin typeface="Abadi"/>
              </a:rPr>
              <a:t>There were two such occurrences.</a:t>
            </a: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163" y="1825624"/>
            <a:ext cx="730567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82739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This query returns a list of successful landings  and between 2010-06-04 and 2017-03-20  inclusively.</a:t>
            </a:r>
          </a:p>
          <a:p>
            <a:pPr marL="0" indent="0">
              <a:lnSpc>
                <a:spcPct val="100000"/>
              </a:lnSpc>
              <a:spcBef>
                <a:spcPts val="1400"/>
              </a:spcBef>
              <a:buNone/>
            </a:pPr>
            <a:r>
              <a:rPr lang="en-US" sz="2200" dirty="0">
                <a:solidFill>
                  <a:schemeClr val="accent3">
                    <a:lumMod val="25000"/>
                  </a:schemeClr>
                </a:solidFill>
                <a:latin typeface="Abadi"/>
              </a:rPr>
              <a:t>There are two types of successful landing  outcomes: drone ship and ground pad  landings.</a:t>
            </a:r>
          </a:p>
          <a:p>
            <a:pPr marL="0" indent="0">
              <a:lnSpc>
                <a:spcPct val="100000"/>
              </a:lnSpc>
              <a:spcBef>
                <a:spcPts val="1400"/>
              </a:spcBef>
              <a:buNone/>
            </a:pPr>
            <a:r>
              <a:rPr lang="en-US" sz="2200" dirty="0">
                <a:solidFill>
                  <a:schemeClr val="accent3">
                    <a:lumMod val="25000"/>
                  </a:schemeClr>
                </a:solidFill>
                <a:latin typeface="Abadi"/>
              </a:rPr>
              <a:t>There were 8 successful landings in total  during this time period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438" y="1498600"/>
            <a:ext cx="6257925"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257799"/>
            <a:ext cx="9745589" cy="91916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left map shows all launch sites relative US map. The right map shows the two Florida launch  sites since they are very close to each other. All launch sites are near the ocean.</a:t>
            </a:r>
            <a:endParaRPr lang="en-US" dirty="0"/>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1624013"/>
            <a:ext cx="1027747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562599"/>
            <a:ext cx="9745589" cy="1071563"/>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a:rPr>
              <a:t>Clusters on Folium map can be clicked on to display each successful landing (green icon) and failed</a:t>
            </a:r>
          </a:p>
          <a:p>
            <a:pPr marL="0" indent="0">
              <a:lnSpc>
                <a:spcPct val="100000"/>
              </a:lnSpc>
              <a:spcBef>
                <a:spcPts val="1400"/>
              </a:spcBef>
              <a:buNone/>
            </a:pPr>
            <a:r>
              <a:rPr lang="en-US" sz="2200" dirty="0">
                <a:solidFill>
                  <a:schemeClr val="accent3">
                    <a:lumMod val="25000"/>
                  </a:schemeClr>
                </a:solidFill>
                <a:latin typeface="Abadi"/>
              </a:rPr>
              <a:t>landing (red icon). In this example VAFB SLC-4E shows 4 successful landings and 6 failed landings.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	</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5" y="1671638"/>
            <a:ext cx="56197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435600"/>
            <a:ext cx="10024990" cy="1067811"/>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	</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8" y="1814513"/>
            <a:ext cx="8391525"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079999"/>
            <a:ext cx="10126590" cy="1117601"/>
          </a:xfrm>
          <a:prstGeom prst="rect">
            <a:avLst/>
          </a:prstGeom>
        </p:spPr>
        <p:txBody>
          <a:bodyPr lIns="91440" tIns="45720" rIns="91440" bIns="45720" anchor="t">
            <a:normAutofit/>
          </a:bodyPr>
          <a:lstStyle/>
          <a:p>
            <a:r>
              <a:rPr lang="en-US" sz="1400" dirty="0"/>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	</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1" y="1528763"/>
            <a:ext cx="6045200" cy="291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417320"/>
            <a:ext cx="10530113" cy="4800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rgbClr val="C00000"/>
                </a:solidFill>
                <a:latin typeface="Times New Roman" pitchFamily="18" charset="0"/>
                <a:cs typeface="Times New Roman" pitchFamily="18" charset="0"/>
              </a:rPr>
              <a:t>Background:</a:t>
            </a:r>
          </a:p>
          <a:p>
            <a:pPr marL="0" indent="0">
              <a:buNone/>
            </a:pPr>
            <a:r>
              <a:rPr lang="en-US" sz="2400" dirty="0" smtClean="0">
                <a:solidFill>
                  <a:schemeClr val="tx1"/>
                </a:solidFill>
                <a:latin typeface="Times New Roman" pitchFamily="18" charset="0"/>
                <a:cs typeface="Times New Roman" pitchFamily="18" charset="0"/>
              </a:rPr>
              <a:t>Commercial </a:t>
            </a:r>
            <a:r>
              <a:rPr lang="en-US" sz="2400" dirty="0">
                <a:solidFill>
                  <a:schemeClr val="tx1"/>
                </a:solidFill>
                <a:latin typeface="Times New Roman" pitchFamily="18" charset="0"/>
                <a:cs typeface="Times New Roman" pitchFamily="18" charset="0"/>
              </a:rPr>
              <a:t>Space Age is </a:t>
            </a:r>
            <a:r>
              <a:rPr lang="en-US" sz="2400" dirty="0" smtClean="0">
                <a:solidFill>
                  <a:schemeClr val="tx1"/>
                </a:solidFill>
                <a:latin typeface="Times New Roman" pitchFamily="18" charset="0"/>
                <a:cs typeface="Times New Roman" pitchFamily="18" charset="0"/>
              </a:rPr>
              <a:t>Here.</a:t>
            </a:r>
          </a:p>
          <a:p>
            <a:pPr marL="0" indent="0">
              <a:buNone/>
            </a:pPr>
            <a:r>
              <a:rPr lang="en-US" sz="2400" dirty="0" smtClean="0">
                <a:solidFill>
                  <a:schemeClr val="tx1"/>
                </a:solidFill>
                <a:latin typeface="Times New Roman" pitchFamily="18" charset="0"/>
                <a:cs typeface="Times New Roman" pitchFamily="18" charset="0"/>
              </a:rPr>
              <a:t>Space </a:t>
            </a:r>
            <a:r>
              <a:rPr lang="en-US" sz="2400" dirty="0">
                <a:solidFill>
                  <a:schemeClr val="tx1"/>
                </a:solidFill>
                <a:latin typeface="Times New Roman" pitchFamily="18" charset="0"/>
                <a:cs typeface="Times New Roman" pitchFamily="18" charset="0"/>
              </a:rPr>
              <a:t>X has best pricing ($62 million vs. $165 million </a:t>
            </a:r>
            <a:r>
              <a:rPr lang="en-US" sz="2400" dirty="0" smtClean="0">
                <a:solidFill>
                  <a:schemeClr val="tx1"/>
                </a:solidFill>
                <a:latin typeface="Times New Roman" pitchFamily="18" charset="0"/>
                <a:cs typeface="Times New Roman" pitchFamily="18" charset="0"/>
              </a:rPr>
              <a:t>USD).</a:t>
            </a:r>
          </a:p>
          <a:p>
            <a:pPr marL="0" indent="0">
              <a:buNone/>
            </a:pPr>
            <a:r>
              <a:rPr lang="en-US" sz="2400" dirty="0" smtClean="0">
                <a:solidFill>
                  <a:schemeClr val="tx1"/>
                </a:solidFill>
                <a:latin typeface="Times New Roman" pitchFamily="18" charset="0"/>
                <a:cs typeface="Times New Roman" pitchFamily="18" charset="0"/>
              </a:rPr>
              <a:t>Largely </a:t>
            </a:r>
            <a:r>
              <a:rPr lang="en-US" sz="2400" dirty="0">
                <a:solidFill>
                  <a:schemeClr val="tx1"/>
                </a:solidFill>
                <a:latin typeface="Times New Roman" pitchFamily="18" charset="0"/>
                <a:cs typeface="Times New Roman" pitchFamily="18" charset="0"/>
              </a:rPr>
              <a:t>due to ability to recover part of rocket (Stage </a:t>
            </a:r>
            <a:r>
              <a:rPr lang="en-US" sz="2400" dirty="0" smtClean="0">
                <a:solidFill>
                  <a:schemeClr val="tx1"/>
                </a:solidFill>
                <a:latin typeface="Times New Roman" pitchFamily="18" charset="0"/>
                <a:cs typeface="Times New Roman" pitchFamily="18" charset="0"/>
              </a:rPr>
              <a:t>1).</a:t>
            </a:r>
          </a:p>
          <a:p>
            <a:pPr marL="0" indent="0">
              <a:buNone/>
            </a:pPr>
            <a:r>
              <a:rPr lang="en-US" sz="2400" dirty="0" smtClean="0">
                <a:solidFill>
                  <a:schemeClr val="tx1"/>
                </a:solidFill>
                <a:latin typeface="Times New Roman" pitchFamily="18" charset="0"/>
                <a:cs typeface="Times New Roman" pitchFamily="18" charset="0"/>
              </a:rPr>
              <a:t>Space </a:t>
            </a:r>
            <a:r>
              <a:rPr lang="en-US" sz="2400" dirty="0">
                <a:solidFill>
                  <a:schemeClr val="tx1"/>
                </a:solidFill>
                <a:latin typeface="Times New Roman" pitchFamily="18" charset="0"/>
                <a:cs typeface="Times New Roman" pitchFamily="18" charset="0"/>
              </a:rPr>
              <a:t>Y wants to compete with </a:t>
            </a:r>
            <a:r>
              <a:rPr lang="en-US" sz="2400" dirty="0" smtClean="0">
                <a:solidFill>
                  <a:schemeClr val="tx1"/>
                </a:solidFill>
                <a:latin typeface="Times New Roman" pitchFamily="18" charset="0"/>
                <a:cs typeface="Times New Roman" pitchFamily="18" charset="0"/>
              </a:rPr>
              <a:t>Space X </a:t>
            </a:r>
            <a:r>
              <a:rPr lang="en-US" sz="2400" dirty="0">
                <a:solidFill>
                  <a:schemeClr val="tx1"/>
                </a:solidFill>
                <a:latin typeface="Times New Roman" pitchFamily="18" charset="0"/>
                <a:cs typeface="Times New Roman" pitchFamily="18" charset="0"/>
              </a:rPr>
              <a:t>.</a:t>
            </a:r>
            <a:endParaRPr lang="en-US" sz="2400" dirty="0" smtClean="0">
              <a:solidFill>
                <a:schemeClr val="tx1"/>
              </a:solidFill>
              <a:latin typeface="Times New Roman" pitchFamily="18" charset="0"/>
              <a:cs typeface="Times New Roman" pitchFamily="18" charset="0"/>
            </a:endParaRPr>
          </a:p>
          <a:p>
            <a:pPr marL="0" indent="0">
              <a:buNone/>
            </a:pPr>
            <a:endParaRPr lang="en-US" sz="2400" dirty="0" smtClean="0">
              <a:solidFill>
                <a:schemeClr val="tx1"/>
              </a:solidFill>
              <a:latin typeface="Times New Roman" pitchFamily="18" charset="0"/>
              <a:cs typeface="Times New Roman" pitchFamily="18" charset="0"/>
            </a:endParaRPr>
          </a:p>
          <a:p>
            <a:pPr marL="0" indent="0">
              <a:buNone/>
            </a:pPr>
            <a:r>
              <a:rPr lang="en-US" dirty="0" smtClean="0">
                <a:solidFill>
                  <a:srgbClr val="C00000"/>
                </a:solidFill>
                <a:latin typeface="Times New Roman" pitchFamily="18" charset="0"/>
                <a:cs typeface="Times New Roman" pitchFamily="18" charset="0"/>
              </a:rPr>
              <a:t>Problem:</a:t>
            </a:r>
          </a:p>
          <a:p>
            <a:pPr marL="0" indent="0">
              <a:buNone/>
            </a:pPr>
            <a:r>
              <a:rPr lang="en-US" sz="2400" dirty="0" smtClean="0">
                <a:solidFill>
                  <a:schemeClr val="tx1"/>
                </a:solidFill>
                <a:latin typeface="Times New Roman" pitchFamily="18" charset="0"/>
                <a:cs typeface="Times New Roman" pitchFamily="18" charset="0"/>
              </a:rPr>
              <a:t>Space </a:t>
            </a:r>
            <a:r>
              <a:rPr lang="en-US" sz="2400" dirty="0">
                <a:solidFill>
                  <a:schemeClr val="tx1"/>
                </a:solidFill>
                <a:latin typeface="Times New Roman" pitchFamily="18" charset="0"/>
                <a:cs typeface="Times New Roman" pitchFamily="18" charset="0"/>
              </a:rPr>
              <a:t>Y tasks us to train a machine learning model </a:t>
            </a:r>
            <a:r>
              <a:rPr lang="en-US" sz="2400">
                <a:solidFill>
                  <a:schemeClr val="tx1"/>
                </a:solidFill>
                <a:latin typeface="Times New Roman" pitchFamily="18" charset="0"/>
                <a:cs typeface="Times New Roman" pitchFamily="18" charset="0"/>
              </a:rPr>
              <a:t>to </a:t>
            </a:r>
            <a:r>
              <a:rPr lang="en-US" sz="2400" smtClean="0">
                <a:solidFill>
                  <a:schemeClr val="tx1"/>
                </a:solidFill>
                <a:latin typeface="Times New Roman" pitchFamily="18" charset="0"/>
                <a:cs typeface="Times New Roman" pitchFamily="18" charset="0"/>
              </a:rPr>
              <a:t>predict </a:t>
            </a:r>
            <a:r>
              <a:rPr lang="en-US" sz="2400" dirty="0">
                <a:solidFill>
                  <a:schemeClr val="tx1"/>
                </a:solidFill>
                <a:latin typeface="Times New Roman" pitchFamily="18" charset="0"/>
                <a:cs typeface="Times New Roman" pitchFamily="18" charset="0"/>
              </a:rPr>
              <a:t>successful Stage 1 </a:t>
            </a:r>
            <a:r>
              <a:rPr lang="en-US" sz="2400" dirty="0" smtClean="0">
                <a:solidFill>
                  <a:schemeClr val="tx1"/>
                </a:solidFill>
                <a:latin typeface="Times New Roman" pitchFamily="18" charset="0"/>
                <a:cs typeface="Times New Roman" pitchFamily="18" charset="0"/>
              </a:rPr>
              <a:t>recovery.</a:t>
            </a:r>
            <a:endParaRPr lang="en-US"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5435600"/>
            <a:ext cx="10551583" cy="97097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rate with 10 successful landings and 3 failed landings.</a:t>
            </a:r>
            <a:endParaRPr lang="en-US"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200" y="1574800"/>
            <a:ext cx="768985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5206999"/>
            <a:ext cx="10414662" cy="1401763"/>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	</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549400"/>
            <a:ext cx="11563350" cy="337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5283200"/>
            <a:ext cx="7944762" cy="1219200"/>
          </a:xfrm>
          <a:prstGeom prst="rect">
            <a:avLst/>
          </a:prstGeom>
        </p:spPr>
        <p:txBody>
          <a:bodyPr vert="horz" lIns="91440" tIns="45720" rIns="91440" bIns="45720" rtlCol="0" anchor="t">
            <a:normAutofit/>
          </a:bodyPr>
          <a:lstStyle/>
          <a:p>
            <a:pPr marL="0" indent="0" algn="just">
              <a:buNone/>
            </a:pPr>
            <a:r>
              <a:rPr lang="en-US" sz="1200" dirty="0"/>
              <a:t>All models had virtually the same accuracy on the test set at 83.33% accuracy.  It should be noted that test size is small at only sample size of 18.</a:t>
            </a:r>
          </a:p>
          <a:p>
            <a:pPr marL="0" indent="0" algn="just">
              <a:buNone/>
            </a:pPr>
            <a:r>
              <a:rPr lang="en-US" sz="1200" dirty="0"/>
              <a:t>This can cause large variance in accuracy results, such as those in Decision Tree Classifier model in repeated runs.</a:t>
            </a:r>
          </a:p>
          <a:p>
            <a:pPr marL="0" indent="0" algn="just">
              <a:buNone/>
            </a:pPr>
            <a:r>
              <a:rPr lang="en-US" sz="1200" dirty="0"/>
              <a:t>We likely need more data to determine the best model.</a:t>
            </a: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986" y="1543050"/>
            <a:ext cx="507682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5511800"/>
            <a:ext cx="9477960" cy="1346200"/>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288" y="1700213"/>
            <a:ext cx="4543425"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468654"/>
            <a:ext cx="10304389" cy="4351338"/>
          </a:xfrm>
          <a:prstGeom prst="rect">
            <a:avLst/>
          </a:prstGeom>
        </p:spPr>
        <p:txBody>
          <a:bodyPr>
            <a:normAutofit fontScale="92500" lnSpcReduction="20000"/>
          </a:bodyPr>
          <a:lstStyle/>
          <a:p>
            <a:r>
              <a:rPr lang="en-US" sz="2400" dirty="0"/>
              <a:t>Our task: to develop a machine learning model for Space Y who wants to bid against </a:t>
            </a:r>
            <a:r>
              <a:rPr lang="en-US" sz="2400" dirty="0" err="1"/>
              <a:t>SpaceX</a:t>
            </a:r>
            <a:endParaRPr lang="en-US" sz="2400" dirty="0"/>
          </a:p>
          <a:p>
            <a:r>
              <a:rPr lang="en-US" sz="2400" dirty="0"/>
              <a:t>The goal of model is to predict when Stage 1 will successfully land to save ~$100 million USD</a:t>
            </a:r>
          </a:p>
          <a:p>
            <a:r>
              <a:rPr lang="en-US" sz="2400" dirty="0"/>
              <a:t>Used data from a public </a:t>
            </a:r>
            <a:r>
              <a:rPr lang="en-US" sz="2400" dirty="0" err="1"/>
              <a:t>SpaceX</a:t>
            </a:r>
            <a:r>
              <a:rPr lang="en-US" sz="2400" dirty="0"/>
              <a:t> API and web scraping </a:t>
            </a:r>
            <a:r>
              <a:rPr lang="en-US" sz="2400" dirty="0" err="1"/>
              <a:t>SpaceX</a:t>
            </a:r>
            <a:r>
              <a:rPr lang="en-US" sz="2400" dirty="0"/>
              <a:t> Wikipedia page</a:t>
            </a:r>
          </a:p>
          <a:p>
            <a:r>
              <a:rPr lang="en-US" sz="2400" dirty="0"/>
              <a:t>Created data labels and stored data into a DB2 SQL database</a:t>
            </a:r>
          </a:p>
          <a:p>
            <a:r>
              <a:rPr lang="en-US" sz="2400" dirty="0"/>
              <a:t>Created a dashboard for visualization</a:t>
            </a:r>
          </a:p>
          <a:p>
            <a:r>
              <a:rPr lang="en-US" sz="2400" dirty="0"/>
              <a:t>We created a machine learning model with an accuracy of 83%</a:t>
            </a:r>
          </a:p>
          <a:p>
            <a:r>
              <a:rPr lang="en-US" sz="2400" dirty="0" err="1"/>
              <a:t>Allon</a:t>
            </a:r>
            <a:r>
              <a:rPr lang="en-US" sz="2400" dirty="0"/>
              <a:t> Mask of </a:t>
            </a:r>
            <a:r>
              <a:rPr lang="en-US" sz="2400" dirty="0" err="1"/>
              <a:t>SpaceY</a:t>
            </a:r>
            <a:r>
              <a:rPr lang="en-US" sz="2400" dirty="0"/>
              <a:t> can use this model to predict with relatively high accuracy whether a  launch will have a successful Stage 1 landing before launch to determine whether the launch  should be made or not</a:t>
            </a:r>
          </a:p>
          <a:p>
            <a:r>
              <a:rPr lang="en-US" sz="2400" dirty="0"/>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3550678"/>
          </a:xfrm>
          <a:prstGeom prst="rect">
            <a:avLst/>
          </a:prstGeom>
        </p:spPr>
        <p:txBody>
          <a:bodyPr>
            <a:normAutofit/>
          </a:bodyPr>
          <a:lstStyle/>
          <a:p>
            <a:pPr>
              <a:lnSpc>
                <a:spcPct val="100000"/>
              </a:lnSpc>
              <a:spcBef>
                <a:spcPts val="1400"/>
              </a:spcBef>
            </a:pPr>
            <a:r>
              <a:rPr lang="en-US" sz="2200" u="sng" dirty="0" err="1">
                <a:solidFill>
                  <a:srgbClr val="C00000"/>
                </a:solidFill>
                <a:latin typeface="Abadi" panose="020B0604020104020204" pitchFamily="34" charset="0"/>
              </a:rPr>
              <a:t>GitHub</a:t>
            </a:r>
            <a:r>
              <a:rPr lang="en-US" sz="2200" u="sng" dirty="0">
                <a:solidFill>
                  <a:srgbClr val="C00000"/>
                </a:solidFill>
                <a:latin typeface="Abadi" panose="020B0604020104020204" pitchFamily="34" charset="0"/>
              </a:rPr>
              <a:t> repository url:</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://github.com/Ahmedelgaafary/IBM-Data-Science-Professional.git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rgbClr val="C00000"/>
                </a:solidFill>
                <a:latin typeface="Abadi" panose="020B0604020104020204" pitchFamily="34" charset="0"/>
              </a:rPr>
              <a:t>Special Thanks to All Instructors:</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://www.coursera.org/professional-certificates/ibm-data-science?#instructors</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Arial" pitchFamily="34" charset="0"/>
              <a:buChar char="•"/>
            </a:pPr>
            <a:r>
              <a:rPr lang="en-US" sz="8800" dirty="0">
                <a:solidFill>
                  <a:srgbClr val="0B49CB"/>
                </a:solidFill>
                <a:latin typeface="Abadi"/>
              </a:rPr>
              <a:t>Data collection </a:t>
            </a:r>
            <a:r>
              <a:rPr lang="en-US" sz="8800" dirty="0" smtClean="0">
                <a:solidFill>
                  <a:srgbClr val="0B49CB"/>
                </a:solidFill>
                <a:latin typeface="Abadi"/>
              </a:rPr>
              <a:t>methodology:</a:t>
            </a:r>
          </a:p>
          <a:p>
            <a:pPr lvl="1">
              <a:lnSpc>
                <a:spcPct val="120000"/>
              </a:lnSpc>
              <a:spcBef>
                <a:spcPts val="1400"/>
              </a:spcBef>
              <a:buFont typeface="Arial" pitchFamily="34" charset="0"/>
              <a:buChar char="•"/>
            </a:pPr>
            <a:r>
              <a:rPr lang="en-US" sz="8400" dirty="0" smtClean="0">
                <a:solidFill>
                  <a:srgbClr val="0B49CB"/>
                </a:solidFill>
                <a:latin typeface="Abadi"/>
              </a:rPr>
              <a:t>Combined </a:t>
            </a:r>
            <a:r>
              <a:rPr lang="en-US" sz="8400" dirty="0">
                <a:solidFill>
                  <a:srgbClr val="0B49CB"/>
                </a:solidFill>
                <a:latin typeface="Abadi"/>
              </a:rPr>
              <a:t>data from </a:t>
            </a:r>
            <a:r>
              <a:rPr lang="en-US" sz="8400" dirty="0" err="1">
                <a:solidFill>
                  <a:srgbClr val="0B49CB"/>
                </a:solidFill>
                <a:latin typeface="Abadi"/>
              </a:rPr>
              <a:t>SpaceX</a:t>
            </a:r>
            <a:r>
              <a:rPr lang="en-US" sz="8400" dirty="0">
                <a:solidFill>
                  <a:srgbClr val="0B49CB"/>
                </a:solidFill>
                <a:latin typeface="Abadi"/>
              </a:rPr>
              <a:t> public API and </a:t>
            </a:r>
            <a:r>
              <a:rPr lang="en-US" sz="8400" dirty="0" err="1">
                <a:solidFill>
                  <a:srgbClr val="0B49CB"/>
                </a:solidFill>
                <a:latin typeface="Abadi"/>
              </a:rPr>
              <a:t>SpaceX</a:t>
            </a:r>
            <a:r>
              <a:rPr lang="en-US" sz="8400" dirty="0">
                <a:solidFill>
                  <a:srgbClr val="0B49CB"/>
                </a:solidFill>
                <a:latin typeface="Abadi"/>
              </a:rPr>
              <a:t> Wikipedia page</a:t>
            </a:r>
          </a:p>
          <a:p>
            <a:pPr>
              <a:lnSpc>
                <a:spcPct val="120000"/>
              </a:lnSpc>
              <a:spcBef>
                <a:spcPts val="1400"/>
              </a:spcBef>
            </a:pPr>
            <a:r>
              <a:rPr lang="en-US" sz="8800" dirty="0" smtClean="0">
                <a:solidFill>
                  <a:srgbClr val="0B49CB"/>
                </a:solidFill>
                <a:latin typeface="Abadi"/>
              </a:rPr>
              <a:t>Perform </a:t>
            </a:r>
            <a:r>
              <a:rPr lang="en-US" sz="8800" dirty="0">
                <a:solidFill>
                  <a:srgbClr val="0B49CB"/>
                </a:solidFill>
                <a:latin typeface="Abadi"/>
              </a:rPr>
              <a:t>data wrangling</a:t>
            </a:r>
          </a:p>
          <a:p>
            <a:pPr lvl="1">
              <a:lnSpc>
                <a:spcPct val="120000"/>
              </a:lnSpc>
              <a:spcBef>
                <a:spcPts val="1400"/>
              </a:spcBef>
            </a:pPr>
            <a:r>
              <a:rPr lang="en-US" sz="8400" dirty="0" smtClean="0">
                <a:solidFill>
                  <a:srgbClr val="0B49CB"/>
                </a:solidFill>
                <a:latin typeface="Abadi"/>
              </a:rPr>
              <a:t>Classifying </a:t>
            </a:r>
            <a:r>
              <a:rPr lang="en-US" sz="8400" dirty="0">
                <a:solidFill>
                  <a:srgbClr val="0B49CB"/>
                </a:solidFill>
                <a:latin typeface="Abadi"/>
              </a:rPr>
              <a:t>true landings as successful and unsuccessful otherwise</a:t>
            </a:r>
          </a:p>
          <a:p>
            <a:pPr>
              <a:lnSpc>
                <a:spcPct val="120000"/>
              </a:lnSpc>
              <a:spcBef>
                <a:spcPts val="1400"/>
              </a:spcBef>
            </a:pPr>
            <a:r>
              <a:rPr lang="en-US" sz="8800" dirty="0">
                <a:solidFill>
                  <a:srgbClr val="0B49CB"/>
                </a:solidFill>
                <a:latin typeface="Abadi"/>
              </a:rPr>
              <a:t>Perform exploratory data analysis (EDA) using visualization and SQL</a:t>
            </a:r>
          </a:p>
          <a:p>
            <a:pPr>
              <a:lnSpc>
                <a:spcPct val="120000"/>
              </a:lnSpc>
              <a:spcBef>
                <a:spcPts val="1400"/>
              </a:spcBef>
            </a:pPr>
            <a:r>
              <a:rPr lang="en-US" sz="8800" dirty="0">
                <a:solidFill>
                  <a:srgbClr val="0B49CB"/>
                </a:solidFill>
                <a:latin typeface="Abadi"/>
              </a:rPr>
              <a:t>Perform interactive visual analytics using Folium and </a:t>
            </a:r>
            <a:r>
              <a:rPr lang="en-US" sz="8800" dirty="0" err="1">
                <a:solidFill>
                  <a:srgbClr val="0B49CB"/>
                </a:solidFill>
                <a:latin typeface="Abadi"/>
              </a:rPr>
              <a:t>Plotly</a:t>
            </a:r>
            <a:r>
              <a:rPr lang="en-US" sz="8800" dirty="0">
                <a:solidFill>
                  <a:srgbClr val="0B49CB"/>
                </a:solidFill>
                <a:latin typeface="Abadi"/>
              </a:rPr>
              <a:t> Dash</a:t>
            </a:r>
          </a:p>
          <a:p>
            <a:pPr>
              <a:lnSpc>
                <a:spcPct val="120000"/>
              </a:lnSpc>
              <a:spcBef>
                <a:spcPts val="1400"/>
              </a:spcBef>
            </a:pPr>
            <a:r>
              <a:rPr lang="en-US" sz="8800" dirty="0">
                <a:solidFill>
                  <a:srgbClr val="0B49CB"/>
                </a:solidFill>
                <a:latin typeface="Abadi"/>
              </a:rPr>
              <a:t>Perform predictive analysis using classification models</a:t>
            </a:r>
          </a:p>
          <a:p>
            <a:pPr lvl="1">
              <a:lnSpc>
                <a:spcPct val="120000"/>
              </a:lnSpc>
              <a:spcBef>
                <a:spcPts val="1400"/>
              </a:spcBef>
            </a:pPr>
            <a:r>
              <a:rPr lang="en-US" sz="8400" dirty="0" smtClean="0">
                <a:solidFill>
                  <a:srgbClr val="0B49CB"/>
                </a:solidFill>
                <a:latin typeface="Abadi"/>
              </a:rPr>
              <a:t>Tuned </a:t>
            </a:r>
            <a:r>
              <a:rPr lang="en-US" sz="8400" dirty="0">
                <a:solidFill>
                  <a:srgbClr val="0B49CB"/>
                </a:solidFill>
                <a:latin typeface="Abadi"/>
              </a:rPr>
              <a:t>models using </a:t>
            </a:r>
            <a:r>
              <a:rPr lang="en-US" sz="8400" dirty="0" err="1">
                <a:solidFill>
                  <a:srgbClr val="0B49CB"/>
                </a:solidFill>
                <a:latin typeface="Abadi"/>
              </a:rPr>
              <a:t>GridSearchCV</a:t>
            </a: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520827"/>
            <a:ext cx="10515600" cy="4351338"/>
          </a:xfrm>
          <a:prstGeom prst="rect">
            <a:avLst/>
          </a:prstGeom>
        </p:spPr>
        <p:txBody>
          <a:bodyPr/>
          <a:lstStyle/>
          <a:p>
            <a:r>
              <a:rPr lang="en-US" sz="2400" dirty="0"/>
              <a:t>Data collection process involved a combination of API requests from Space X public API and web  scraping data from a table in Space X’s Wikipedia entry.</a:t>
            </a:r>
          </a:p>
          <a:p>
            <a:r>
              <a:rPr lang="en-US" sz="2400" dirty="0"/>
              <a:t>The next slide will show the flowchart of data collection from API and the one after will show  the flowchart of data collection from </a:t>
            </a:r>
            <a:r>
              <a:rPr lang="en-US" sz="2400" dirty="0" err="1"/>
              <a:t>webscraping</a:t>
            </a:r>
            <a:r>
              <a:rPr lang="en-US" sz="2400" dirty="0"/>
              <a:t>.</a:t>
            </a:r>
          </a:p>
          <a:p>
            <a:r>
              <a:rPr lang="it-IT" sz="2400" dirty="0"/>
              <a:t>Space X API Data Columns:</a:t>
            </a:r>
          </a:p>
          <a:p>
            <a:r>
              <a:rPr lang="en-US" sz="2400" dirty="0" err="1"/>
              <a:t>FlightNumber</a:t>
            </a:r>
            <a:r>
              <a:rPr lang="en-US" sz="2400" dirty="0"/>
              <a:t>, Date, </a:t>
            </a:r>
            <a:r>
              <a:rPr lang="en-US" sz="2400" dirty="0" err="1"/>
              <a:t>BoosterVersion</a:t>
            </a:r>
            <a:r>
              <a:rPr lang="en-US" sz="2400" dirty="0"/>
              <a:t>, </a:t>
            </a:r>
            <a:r>
              <a:rPr lang="en-US" sz="2400" dirty="0" err="1"/>
              <a:t>PayloadMass</a:t>
            </a:r>
            <a:r>
              <a:rPr lang="en-US" sz="2400" dirty="0"/>
              <a:t>, Orbit, </a:t>
            </a:r>
            <a:r>
              <a:rPr lang="en-US" sz="2400" dirty="0" err="1"/>
              <a:t>LaunchSite</a:t>
            </a:r>
            <a:r>
              <a:rPr lang="en-US" sz="2400" dirty="0"/>
              <a:t>, Outcome, Flights, </a:t>
            </a:r>
            <a:r>
              <a:rPr lang="en-US" sz="2400" dirty="0" err="1"/>
              <a:t>GridFins</a:t>
            </a:r>
            <a:r>
              <a:rPr lang="en-US" sz="2400" dirty="0"/>
              <a:t>,</a:t>
            </a:r>
          </a:p>
          <a:p>
            <a:r>
              <a:rPr lang="en-US" sz="2400" dirty="0"/>
              <a:t>Reused, Legs, </a:t>
            </a:r>
            <a:r>
              <a:rPr lang="en-US" sz="2400" dirty="0" err="1"/>
              <a:t>LandingPad</a:t>
            </a:r>
            <a:r>
              <a:rPr lang="en-US" sz="2400" dirty="0"/>
              <a:t>, Block, </a:t>
            </a:r>
            <a:r>
              <a:rPr lang="en-US" sz="2400" dirty="0" err="1"/>
              <a:t>ReusedCount</a:t>
            </a:r>
            <a:r>
              <a:rPr lang="en-US" sz="2400" dirty="0"/>
              <a:t>, Serial, Longitude, Latitude</a:t>
            </a:r>
          </a:p>
          <a:p>
            <a:r>
              <a:rPr lang="en-US" sz="2400" dirty="0"/>
              <a:t>Wikipedia </a:t>
            </a:r>
            <a:r>
              <a:rPr lang="en-US" sz="2400" dirty="0" err="1"/>
              <a:t>Webscrape</a:t>
            </a:r>
            <a:r>
              <a:rPr lang="en-US" sz="2400" dirty="0"/>
              <a:t> Data Columns:</a:t>
            </a:r>
          </a:p>
          <a:p>
            <a:r>
              <a:rPr lang="en-US" sz="2400" dirty="0"/>
              <a:t>Flight No., Launch site, Payload, </a:t>
            </a:r>
            <a:r>
              <a:rPr lang="en-US" sz="2400" dirty="0" err="1"/>
              <a:t>PayloadMass</a:t>
            </a:r>
            <a:r>
              <a:rPr lang="en-US" sz="2400" dirty="0"/>
              <a:t>, Orbit, Customer, Launch outcome, Version  Booster, Booster landing, Date, Time</a:t>
            </a: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117431" y="1347537"/>
            <a:ext cx="6953919" cy="441158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483856" y="1383133"/>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dirty="0" err="1" smtClean="0">
                <a:solidFill>
                  <a:srgbClr val="C00000"/>
                </a:solidFill>
                <a:latin typeface="Abadi"/>
              </a:rPr>
              <a:t>Github-url</a:t>
            </a:r>
            <a:r>
              <a:rPr lang="en-US" dirty="0" smtClean="0">
                <a:solidFill>
                  <a:srgbClr val="C00000"/>
                </a:solidFill>
                <a:latin typeface="Abadi"/>
              </a:rPr>
              <a:t>:</a:t>
            </a:r>
            <a:endParaRPr lang="en-US" dirty="0">
              <a:solidFill>
                <a:srgbClr val="C00000"/>
              </a:solidFill>
              <a:latin typeface="Abadi"/>
            </a:endParaRPr>
          </a:p>
          <a:p>
            <a:pPr marL="0" indent="0">
              <a:lnSpc>
                <a:spcPct val="100000"/>
              </a:lnSpc>
              <a:spcBef>
                <a:spcPts val="1400"/>
              </a:spcBef>
              <a:buNone/>
            </a:pPr>
            <a:r>
              <a:rPr lang="en-US" dirty="0"/>
              <a:t>https://github.com/Ahmedelgaafary/IBM-Data-Science-Professional/blob/9f165994c5be953d1bf4fd86d41f19d9c71627b0/Data%20Collection%20API%20Lab.ipynb</a:t>
            </a:r>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1" y="1683502"/>
            <a:ext cx="661035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https://github.com/Ahmedelgaafary/IBM-Data-Science-Professional/blob/9f165994c5be953d1bf4fd86d41f19d9c71627b0/webscraping.ipynb</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760" y="1454981"/>
            <a:ext cx="59055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351</TotalTime>
  <Words>2221</Words>
  <Application>Microsoft Office PowerPoint</Application>
  <PresentationFormat>Custom</PresentationFormat>
  <Paragraphs>232</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ahmed</cp:lastModifiedBy>
  <cp:revision>238</cp:revision>
  <dcterms:created xsi:type="dcterms:W3CDTF">2021-04-29T18:58:34Z</dcterms:created>
  <dcterms:modified xsi:type="dcterms:W3CDTF">2022-11-26T01:55:36Z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